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  <p:sldId id="257" r:id="rId4"/>
    <p:sldId id="259" r:id="rId5"/>
    <p:sldId id="261" r:id="rId6"/>
    <p:sldId id="269" r:id="rId7"/>
    <p:sldId id="267" r:id="rId8"/>
    <p:sldId id="268" r:id="rId9"/>
    <p:sldId id="264" r:id="rId10"/>
    <p:sldId id="265" r:id="rId11"/>
    <p:sldId id="266" r:id="rId12"/>
    <p:sldId id="262" r:id="rId13"/>
    <p:sldId id="270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B2C827-E003-4FA1-B4F4-C13CE978F32D}" v="1" dt="2022-03-24T04:57:00.725"/>
    <p1510:client id="{6DD89279-3F72-CA72-EBCC-36B6F38D984D}" v="1034" dt="2022-03-24T04:23:51.376"/>
    <p1510:client id="{C5E045F9-3BAE-4231-B8CB-76F185BDB99A}" v="211" dt="2022-03-23T22:54:10.14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s Blanco" userId="46a07d3a5ce3f113" providerId="LiveId" clId="{35B2C827-E003-4FA1-B4F4-C13CE978F32D}"/>
    <pc:docChg chg="modSld">
      <pc:chgData name="Luis Blanco" userId="46a07d3a5ce3f113" providerId="LiveId" clId="{35B2C827-E003-4FA1-B4F4-C13CE978F32D}" dt="2022-03-24T04:57:00.725" v="0"/>
      <pc:docMkLst>
        <pc:docMk/>
      </pc:docMkLst>
      <pc:sldChg chg="modSp">
        <pc:chgData name="Luis Blanco" userId="46a07d3a5ce3f113" providerId="LiveId" clId="{35B2C827-E003-4FA1-B4F4-C13CE978F32D}" dt="2022-03-24T04:57:00.725" v="0"/>
        <pc:sldMkLst>
          <pc:docMk/>
          <pc:sldMk cId="5117618" sldId="266"/>
        </pc:sldMkLst>
        <pc:spChg chg="mod">
          <ac:chgData name="Luis Blanco" userId="46a07d3a5ce3f113" providerId="LiveId" clId="{35B2C827-E003-4FA1-B4F4-C13CE978F32D}" dt="2022-03-24T04:57:00.725" v="0"/>
          <ac:spMkLst>
            <pc:docMk/>
            <pc:sldMk cId="5117618" sldId="266"/>
            <ac:spMk id="2" creationId="{16057E67-6A85-4D87-D33D-BE3BDDC2A5EC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jpeg>
</file>

<file path=ppt/media/image4.png>
</file>

<file path=ppt/media/image5.jpe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2" name="Freeform 11"/>
          <p:cNvSpPr/>
          <p:nvPr/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Freeform 13"/>
          <p:cNvSpPr/>
          <p:nvPr/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6" name="Freeform 25"/>
          <p:cNvSpPr/>
          <p:nvPr/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14"/>
          <p:cNvSpPr/>
          <p:nvPr/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 rot="21420000">
            <a:off x="891201" y="662656"/>
            <a:ext cx="9755187" cy="2766528"/>
          </a:xfrm>
        </p:spPr>
        <p:txBody>
          <a:bodyPr anchor="b">
            <a:normAutofit/>
          </a:bodyPr>
          <a:lstStyle>
            <a:lvl1pPr algn="r">
              <a:defRPr sz="8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 rot="21420000">
            <a:off x="983062" y="3505209"/>
            <a:ext cx="9755187" cy="550333"/>
          </a:xfrm>
        </p:spPr>
        <p:txBody>
          <a:bodyPr anchor="t">
            <a:noAutofit/>
          </a:bodyPr>
          <a:lstStyle>
            <a:lvl1pPr marL="0" indent="0" algn="r">
              <a:buNone/>
              <a:defRPr sz="28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21420000">
            <a:off x="4948541" y="4578463"/>
            <a:ext cx="6143653" cy="1163112"/>
          </a:xfrm>
        </p:spPr>
        <p:txBody>
          <a:bodyPr/>
          <a:lstStyle>
            <a:lvl1pPr algn="ctr">
              <a:defRPr sz="54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21420000">
            <a:off x="-5560" y="4883024"/>
            <a:ext cx="4047239" cy="1195538"/>
          </a:xfrm>
        </p:spPr>
        <p:txBody>
          <a:bodyPr vert="horz" lIns="91440" tIns="45720" rIns="91440" bIns="45720" rtlCol="0" anchor="ctr"/>
          <a:lstStyle>
            <a:lvl1pPr algn="r">
              <a:defRPr lang="en-US" sz="5400" dirty="0"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21420000">
            <a:off x="9851758" y="3832648"/>
            <a:ext cx="907186" cy="498470"/>
          </a:xfrm>
        </p:spPr>
        <p:txBody>
          <a:bodyPr/>
          <a:lstStyle>
            <a:lvl1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5-Point Star 24"/>
          <p:cNvSpPr/>
          <p:nvPr/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4468187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06333"/>
            <a:ext cx="10394708" cy="58884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5801" y="685799"/>
            <a:ext cx="10392513" cy="319490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80" y="4702923"/>
            <a:ext cx="10394728" cy="682472"/>
          </a:xfrm>
        </p:spPr>
        <p:txBody>
          <a:bodyPr anchor="t"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2355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902" cy="3194903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779" y="4106333"/>
            <a:ext cx="10394729" cy="127360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32058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21732" y="685800"/>
            <a:ext cx="9525020" cy="2916704"/>
          </a:xfrm>
        </p:spPr>
        <p:txBody>
          <a:bodyPr anchor="ctr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550264" y="3610032"/>
            <a:ext cx="8667956" cy="377768"/>
          </a:xfrm>
        </p:spPr>
        <p:txBody>
          <a:bodyPr anchor="t">
            <a:normAutofit/>
          </a:bodyPr>
          <a:lstStyle>
            <a:lvl1pPr marL="0" indent="0" algn="r"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4106334"/>
            <a:ext cx="10396882" cy="1268252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685801" y="89262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473083" y="292282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088256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723854"/>
            <a:ext cx="10394707" cy="2511835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4247468"/>
            <a:ext cx="10394707" cy="114064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9859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685802" y="685800"/>
            <a:ext cx="10394706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802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4622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234621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70380" y="206339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770380" y="2639658"/>
            <a:ext cx="3310128" cy="273492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93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9184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5780" y="2063395"/>
            <a:ext cx="3310128" cy="1536725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91840" y="4389287"/>
            <a:ext cx="3310128" cy="98529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37410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235999" y="2063395"/>
            <a:ext cx="3310128" cy="1535237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235999" y="4389286"/>
            <a:ext cx="3310128" cy="98530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768944" y="3813025"/>
            <a:ext cx="33101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90000"/>
              </a:lnSpc>
              <a:buNone/>
              <a:defRPr sz="22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768819" y="2063394"/>
            <a:ext cx="3310128" cy="1537196"/>
          </a:xfrm>
          <a:prstGeom prst="roundRect">
            <a:avLst>
              <a:gd name="adj" fmla="val 0"/>
            </a:avLst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768819" y="4389284"/>
            <a:ext cx="3310128" cy="985302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44509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2063396"/>
            <a:ext cx="10394707" cy="331119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155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15862" y="685800"/>
            <a:ext cx="2264646" cy="4688785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685800" y="685800"/>
            <a:ext cx="7904431" cy="4688785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6969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79182-29D3-4D66-A556-9DDAC1486E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BC113-9856-49D0-BE9E-C7F76C0A2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0466EC-7785-4266-B843-BB11B3F3C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6B17D4-4897-4A49-8092-DC70E47AB6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C1CDAD-BEE1-4172-8C8B-0C1128452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29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10394707" cy="331118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3354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3193487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3742267"/>
            <a:ext cx="10394707" cy="1639614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4731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81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685800" y="2063396"/>
            <a:ext cx="5088714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5993971" y="2063396"/>
            <a:ext cx="5086538" cy="3311189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417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4707" cy="11581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8356" y="2063396"/>
            <a:ext cx="4856158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685802" y="2861733"/>
            <a:ext cx="5088712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8191" y="2063396"/>
            <a:ext cx="4864491" cy="679994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6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5993969" y="2861733"/>
            <a:ext cx="5088713" cy="2512852"/>
          </a:xfrm>
        </p:spPr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2343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4395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63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643" y="685800"/>
            <a:ext cx="4126860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46132" y="685800"/>
            <a:ext cx="6034375" cy="468878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3642" y="2709052"/>
            <a:ext cx="4126861" cy="2665533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0036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685800"/>
            <a:ext cx="6345302" cy="2023252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82362" y="0"/>
            <a:ext cx="3598146" cy="5071533"/>
          </a:xfr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2709052"/>
            <a:ext cx="6345301" cy="2362481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337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Brickwork-HD-R1a.jpg"/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Group 9"/>
          <p:cNvGrpSpPr/>
          <p:nvPr/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11" name="Rectangle 10"/>
            <p:cNvSpPr/>
            <p:nvPr/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13" name="Rectangle 12"/>
            <p:cNvSpPr/>
            <p:nvPr/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85800"/>
            <a:ext cx="10396882" cy="115196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63396"/>
            <a:ext cx="10396883" cy="33111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98083" y="5757334"/>
            <a:ext cx="3784600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BF900C63-8A6A-4620-A13E-E2755187CDEA}" type="datetimeFigureOut">
              <a:rPr lang="en-US" smtClean="0"/>
              <a:t>3/23/2022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1" y="5757334"/>
            <a:ext cx="5499719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287121" y="5757334"/>
            <a:ext cx="907186" cy="49847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200" cap="all"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A775D3C-83CF-458C-92EB-74A2082FBD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1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solidFill>
            <a:schemeClr val="accent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60000"/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.lacity.org/Housing-and-Real-Estate/2019-Registered-Foreclosure-Properties/xwqr-9625" TargetMode="External"/><Relationship Id="rId2" Type="http://schemas.openxmlformats.org/officeDocument/2006/relationships/hyperlink" Target="https://www.zillow.com/foreclosures/buyer/foreclosure-buying-overview/" TargetMode="Externa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data.lacity.org/Housing-and-Real-Estate/2020-Registered-Foreclosure-Properties/9rv8-ayu5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3EB86-93A1-4817-BD71-20EB333EE5B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Los Angeles Housing Department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2D1C88-812F-4572-B34B-0F8DBD79568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>
                <a:ea typeface="+mn-lt"/>
                <a:cs typeface="+mn-lt"/>
              </a:rPr>
              <a:t>Douglas Barrera Ventura, Anasheh Parseghian, Luis G. Estrada, Luis A Blanco, Rida Fatima</a:t>
            </a:r>
            <a:br>
              <a:rPr lang="en-US" sz="1800">
                <a:ea typeface="+mn-lt"/>
                <a:cs typeface="+mn-lt"/>
              </a:rPr>
            </a:br>
            <a:endParaRPr 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6049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D021B1-065F-948E-90BD-35BEE8A53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2200" y="4115"/>
            <a:ext cx="7692712" cy="1151965"/>
          </a:xfrm>
        </p:spPr>
        <p:txBody>
          <a:bodyPr vert="horz" lIns="91440" tIns="45720" rIns="91440" bIns="45720" rtlCol="0" anchor="ctr">
            <a:noAutofit/>
          </a:bodyPr>
          <a:lstStyle/>
          <a:p>
            <a:pPr algn="ctr"/>
            <a:r>
              <a:rPr lang="en-US" sz="4000"/>
              <a:t>properties foreclosure forecast</a:t>
            </a:r>
            <a:endParaRPr lang="en-US"/>
          </a:p>
        </p:txBody>
      </p:sp>
      <p:pic>
        <p:nvPicPr>
          <p:cNvPr id="4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BCDE1204-3A39-BDFE-39E4-4D6B6B4966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327" y="1711779"/>
            <a:ext cx="4806175" cy="3458339"/>
          </a:xfrm>
          <a:prstGeom prst="rect">
            <a:avLst/>
          </a:prstGeom>
        </p:spPr>
      </p:pic>
      <p:pic>
        <p:nvPicPr>
          <p:cNvPr id="5" name="Picture 5" descr="Chart, box and whisker chart&#10;&#10;Description automatically generated">
            <a:extLst>
              <a:ext uri="{FF2B5EF4-FFF2-40B4-BE49-F238E27FC236}">
                <a16:creationId xmlns:a16="http://schemas.microsoft.com/office/drawing/2014/main" id="{FAAC2A4A-7C2C-2F59-0A3A-887CE4C9AF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2961" y="1712709"/>
            <a:ext cx="4769005" cy="34511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DF030BD-88BD-81B3-C251-F25A2696B8A0}"/>
              </a:ext>
            </a:extLst>
          </p:cNvPr>
          <p:cNvSpPr txBox="1"/>
          <p:nvPr/>
        </p:nvSpPr>
        <p:spPr>
          <a:xfrm>
            <a:off x="7707352" y="1341863"/>
            <a:ext cx="680225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2020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F9BFDA9-B647-FDE2-878B-37700CE589A2}"/>
              </a:ext>
            </a:extLst>
          </p:cNvPr>
          <p:cNvSpPr txBox="1"/>
          <p:nvPr/>
        </p:nvSpPr>
        <p:spPr>
          <a:xfrm>
            <a:off x="2785714" y="1345347"/>
            <a:ext cx="73598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/>
              <a:t>2019</a:t>
            </a:r>
          </a:p>
        </p:txBody>
      </p:sp>
    </p:spTree>
    <p:extLst>
      <p:ext uri="{BB962C8B-B14F-4D97-AF65-F5344CB8AC3E}">
        <p14:creationId xmlns:p14="http://schemas.microsoft.com/office/powerpoint/2010/main" val="7133409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4C886762-16F0-4868-B83A-261746214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" name="Freeform 11">
            <a:extLst>
              <a:ext uri="{FF2B5EF4-FFF2-40B4-BE49-F238E27FC236}">
                <a16:creationId xmlns:a16="http://schemas.microsoft.com/office/drawing/2014/main" id="{D2B54B4E-3454-4B76-B85A-8512B77298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7EFFE965-5586-4889-A74D-3A6080D04B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5BC4125D-18D9-4A65-82B6-C24FE9434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A86DE327-0F45-4F54-BB6C-68A093CE5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9" name="5-Point Star 24">
            <a:extLst>
              <a:ext uri="{FF2B5EF4-FFF2-40B4-BE49-F238E27FC236}">
                <a16:creationId xmlns:a16="http://schemas.microsoft.com/office/drawing/2014/main" id="{795857C2-E6E7-405A-B5A3-4DE3B50A7B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F793411C-A1D8-450D-9561-24C75D6D73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CD4E68FE-D0E7-4AC4-9D37-BC9A10E710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176" y="0"/>
            <a:ext cx="4632997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9F958711-6F0F-4DAF-B6D7-38676273C0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93205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057E67-6A85-4D87-D33D-BE3BDDC2A5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248" y="2010702"/>
            <a:ext cx="3493918" cy="2307049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r"/>
            <a:r>
              <a:rPr lang="en-US" sz="2600" dirty="0"/>
              <a:t>Los Angeles County foreclosure 2020 data predicted by city  using regression analysis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D43839F-D746-4BD2-AF83-A2D59C1718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856" y="0"/>
            <a:ext cx="4248871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022DB94-BA9F-403F-85B2-FD0A22CAD1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537" y="5762147"/>
            <a:ext cx="4250216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1F0A5978-229F-41F1-B213-A2B43E442D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91883" y="450792"/>
            <a:ext cx="6636823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Chart, line chart&#10;&#10;Description automatically generated">
            <a:extLst>
              <a:ext uri="{FF2B5EF4-FFF2-40B4-BE49-F238E27FC236}">
                <a16:creationId xmlns:a16="http://schemas.microsoft.com/office/drawing/2014/main" id="{900FE24C-6C43-52A7-EA81-81C2A3D4D9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9522" y="867320"/>
            <a:ext cx="5131419" cy="36365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BBEE3DD-6065-8E1F-FFF1-AFAE3FDB653C}"/>
              </a:ext>
            </a:extLst>
          </p:cNvPr>
          <p:cNvSpPr txBox="1"/>
          <p:nvPr/>
        </p:nvSpPr>
        <p:spPr>
          <a:xfrm>
            <a:off x="5523571" y="4733693"/>
            <a:ext cx="5977053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/>
              <a:t>Root means square error (RMSE) 2.28.</a:t>
            </a:r>
          </a:p>
          <a:p>
            <a:pPr marL="285750" indent="-285750">
              <a:buFont typeface="Arial"/>
              <a:buChar char="•"/>
            </a:pPr>
            <a:r>
              <a:rPr lang="en-US" sz="2400"/>
              <a:t>Prediction confidence 91.10%.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7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1688-1C76-42D4-8006-C1DF42722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Reference 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C83575-778E-44FC-8A5E-FEA434065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>
                <a:ea typeface="+mn-lt"/>
                <a:cs typeface="+mn-lt"/>
                <a:hlinkClick r:id="rId2"/>
              </a:rPr>
              <a:t>https://www.zillow.com/foreclosures/buyer/foreclosure-buying-overview/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3"/>
              </a:rPr>
              <a:t>https://data.lacity.org/Housing-and-Real-Estate/2019-Registered-Foreclosure-Properties/xwqr-9625</a:t>
            </a:r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  <a:hlinkClick r:id="rId4"/>
              </a:rPr>
              <a:t>https://data.lacity.org/Housing-and-Real-Estate/2020-Registered-Foreclosure-Properties/9rv8-ayu5</a:t>
            </a:r>
            <a:endParaRPr lang="en-US">
              <a:ea typeface="+mn-lt"/>
              <a:cs typeface="+mn-lt"/>
            </a:endParaRP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7956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11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5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7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19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EB9FA3F-CAB0-4533-9364-224CEC6FF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519317-9511-B890-7DBA-0F0EFD093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47" y="4519749"/>
            <a:ext cx="10805790" cy="12702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600"/>
              <a:t>Thank you</a:t>
            </a:r>
          </a:p>
        </p:txBody>
      </p:sp>
      <p:sp>
        <p:nvSpPr>
          <p:cNvPr id="23" name="5-Point Star 31">
            <a:extLst>
              <a:ext uri="{FF2B5EF4-FFF2-40B4-BE49-F238E27FC236}">
                <a16:creationId xmlns:a16="http://schemas.microsoft.com/office/drawing/2014/main" id="{42B0C1BF-5CB1-40DA-9A22-5452B5469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03408" y="6388943"/>
            <a:ext cx="373049" cy="373049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DE3C7EAA-A729-38BC-FF78-205BBE05F2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9203" y="691546"/>
            <a:ext cx="5190476" cy="3514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419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8">
            <a:extLst>
              <a:ext uri="{FF2B5EF4-FFF2-40B4-BE49-F238E27FC236}">
                <a16:creationId xmlns:a16="http://schemas.microsoft.com/office/drawing/2014/main" id="{F87C20A0-BD08-4315-BE42-56F2B41F8F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B7D5331-B093-4784-99E0-88AFBACF63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4572000"/>
            <a:ext cx="12192000" cy="2286000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60000"/>
                </a:schemeClr>
              </a:gs>
            </a:gsLst>
            <a:lin ang="8100000" scaled="1"/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825463-4D7F-45C3-A248-173EDA796A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4945678"/>
            <a:ext cx="10792837" cy="1151965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Introduction </a:t>
            </a:r>
          </a:p>
        </p:txBody>
      </p:sp>
      <p:pic>
        <p:nvPicPr>
          <p:cNvPr id="4" name="Picture 4" descr="Logo&#10;&#10;Description automatically generated">
            <a:extLst>
              <a:ext uri="{FF2B5EF4-FFF2-40B4-BE49-F238E27FC236}">
                <a16:creationId xmlns:a16="http://schemas.microsoft.com/office/drawing/2014/main" id="{771FE205-7C67-90B4-AC6E-0D3545B85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618" y="1819970"/>
            <a:ext cx="4931275" cy="129445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E89CD-CB72-493F-9190-0B5EDCE79A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2190" y="674369"/>
            <a:ext cx="5386447" cy="3510952"/>
          </a:xfrm>
        </p:spPr>
        <p:txBody>
          <a:bodyPr anchor="t">
            <a:normAutofit/>
          </a:bodyPr>
          <a:lstStyle/>
          <a:p>
            <a:r>
              <a:rPr lang="en-US">
                <a:ea typeface="+mn-lt"/>
                <a:cs typeface="+mn-lt"/>
              </a:rPr>
              <a:t>LOS ANGELES COUNTY FORECLOSURES ANALYSIS USING SAP CLOUD.</a:t>
            </a:r>
          </a:p>
          <a:p>
            <a:r>
              <a:rPr lang="en-US"/>
              <a:t>DATA OBTAINED FROM THE WEBSITE LACITY.ORG CONSISTS OF  PROVIDED YEAR, LENDER CONTACT, PROPERTY ADDRESS, PROPERTY TYPE, AND PROPERTY MANAGEMENT CONTACT INFORMATION.</a:t>
            </a:r>
            <a:endParaRPr lang="en-US">
              <a:ea typeface="+mn-lt"/>
              <a:cs typeface="+mn-lt"/>
            </a:endParaRPr>
          </a:p>
          <a:p>
            <a:r>
              <a:rPr lang="en-US"/>
              <a:t>Data used pre-covid crisis 2019 vs covid crisis 2020.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440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710BDC6A-27CF-4D3D-987D-A64004D1BF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E7FCAC22-642A-422B-8E48-FC011B5CD2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25397" y="0"/>
            <a:ext cx="12005350" cy="6644081"/>
            <a:chOff x="-25397" y="0"/>
            <a:chExt cx="12005350" cy="6644081"/>
          </a:xfrm>
        </p:grpSpPr>
        <p:sp useBgFill="1">
          <p:nvSpPr>
            <p:cNvPr id="21" name="Rectangle 20">
              <a:extLst>
                <a:ext uri="{FF2B5EF4-FFF2-40B4-BE49-F238E27FC236}">
                  <a16:creationId xmlns:a16="http://schemas.microsoft.com/office/drawing/2014/main" id="{EBB4D63D-5B79-4759-930C-06044A25A7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0"/>
              <a:ext cx="11979952" cy="6644081"/>
            </a:xfrm>
            <a:prstGeom prst="rect">
              <a:avLst/>
            </a:prstGeom>
            <a:ln>
              <a:noFill/>
            </a:ln>
            <a:effectLst>
              <a:outerShdw blurRad="98425" dist="76200" dir="4380000" algn="tl" rotWithShape="0">
                <a:srgbClr val="000000">
                  <a:alpha val="68000"/>
                </a:srgb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5C80661D-03E7-4C80-9634-B3F09E3E8A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25397" y="0"/>
              <a:ext cx="11773291" cy="6419514"/>
            </a:xfrm>
            <a:custGeom>
              <a:avLst/>
              <a:gdLst/>
              <a:ahLst/>
              <a:cxnLst/>
              <a:rect l="l" t="t" r="r" b="b"/>
              <a:pathLst>
                <a:path w="11773291" h="6419514">
                  <a:moveTo>
                    <a:pt x="11750059" y="0"/>
                  </a:moveTo>
                  <a:lnTo>
                    <a:pt x="11773291" y="6419514"/>
                  </a:lnTo>
                  <a:lnTo>
                    <a:pt x="0" y="6411047"/>
                  </a:lnTo>
                </a:path>
              </a:pathLst>
            </a:custGeom>
            <a:ln w="82550">
              <a:solidFill>
                <a:schemeClr val="tx1">
                  <a:lumMod val="50000"/>
                  <a:lumOff val="50000"/>
                </a:schemeClr>
              </a:solidFill>
              <a:miter lim="800000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DA3758B-0FB4-4446-B0D7-04F22D909E3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5600215"/>
              <a:ext cx="11706512" cy="780581"/>
            </a:xfrm>
            <a:prstGeom prst="rect">
              <a:avLst/>
            </a:prstGeom>
            <a:gradFill flip="none" rotWithShape="1">
              <a:gsLst>
                <a:gs pos="34000">
                  <a:schemeClr val="accent1"/>
                </a:gs>
                <a:gs pos="100000">
                  <a:schemeClr val="accent1">
                    <a:lumMod val="5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pic>
        <p:nvPicPr>
          <p:cNvPr id="3" name="Picture 4">
            <a:extLst>
              <a:ext uri="{FF2B5EF4-FFF2-40B4-BE49-F238E27FC236}">
                <a16:creationId xmlns:a16="http://schemas.microsoft.com/office/drawing/2014/main" id="{97461F29-E502-7042-6D5A-09B5BC99D5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225" y="1043916"/>
            <a:ext cx="5295543" cy="4129505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EE94B27A-D45B-E3CA-8507-FBD3D64D46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75038" y="1566214"/>
            <a:ext cx="5295543" cy="3084908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6531563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1688-1C76-42D4-8006-C1DF42722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117" y="397727"/>
            <a:ext cx="4903637" cy="1151965"/>
          </a:xfrm>
        </p:spPr>
        <p:txBody>
          <a:bodyPr>
            <a:normAutofit/>
          </a:bodyPr>
          <a:lstStyle/>
          <a:p>
            <a:r>
              <a:rPr lang="en-US" sz="4200"/>
              <a:t>Foreclosure stages </a:t>
            </a:r>
          </a:p>
        </p:txBody>
      </p:sp>
      <p:pic>
        <p:nvPicPr>
          <p:cNvPr id="3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A8D872D8-5BB5-CC2B-D7C5-639D2B8AE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428" y="1551632"/>
            <a:ext cx="4743414" cy="3433146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7" name="Picture 4">
            <a:extLst>
              <a:ext uri="{FF2B5EF4-FFF2-40B4-BE49-F238E27FC236}">
                <a16:creationId xmlns:a16="http://schemas.microsoft.com/office/drawing/2014/main" id="{9501EF4A-5024-475C-EC85-B53B40D6E5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18224" y="3816536"/>
            <a:ext cx="5777171" cy="1688614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4" name="Picture 4" descr="Text, letter&#10;&#10;Description automatically generated">
            <a:extLst>
              <a:ext uri="{FF2B5EF4-FFF2-40B4-BE49-F238E27FC236}">
                <a16:creationId xmlns:a16="http://schemas.microsoft.com/office/drawing/2014/main" id="{2E53E167-C7AC-84D3-D204-4503BF73B2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6491" y="235714"/>
            <a:ext cx="5772452" cy="1696139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5D0A0BA-382C-0B8E-AA3B-CCFCB4F84A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818222" y="1992248"/>
            <a:ext cx="5772451" cy="1741063"/>
          </a:xfrm>
          <a:prstGeom prst="rect">
            <a:avLst/>
          </a:prstGeom>
          <a:ln w="57150" cmpd="thinThick">
            <a:solidFill>
              <a:schemeClr val="bg1">
                <a:lumMod val="50000"/>
              </a:schemeClr>
            </a:solidFill>
            <a:miter lim="800000"/>
          </a:ln>
        </p:spPr>
      </p:pic>
    </p:spTree>
    <p:extLst>
      <p:ext uri="{BB962C8B-B14F-4D97-AF65-F5344CB8AC3E}">
        <p14:creationId xmlns:p14="http://schemas.microsoft.com/office/powerpoint/2010/main" val="3124139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2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4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6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40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EB9FA3F-CAB0-4533-9364-224CEC6FF8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88952" cy="6858000"/>
          </a:xfrm>
          <a:prstGeom prst="rect">
            <a:avLst/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F61688-1C76-42D4-8006-C1DF42722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1547" y="4519749"/>
            <a:ext cx="10805790" cy="12702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100"/>
              <a:t>2019 vs. 2020 GEO Map of foreclose properties in LA county </a:t>
            </a:r>
          </a:p>
        </p:txBody>
      </p:sp>
      <p:sp>
        <p:nvSpPr>
          <p:cNvPr id="44" name="5-Point Star 31">
            <a:extLst>
              <a:ext uri="{FF2B5EF4-FFF2-40B4-BE49-F238E27FC236}">
                <a16:creationId xmlns:a16="http://schemas.microsoft.com/office/drawing/2014/main" id="{42B0C1BF-5CB1-40DA-9A22-5452B5469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03408" y="6388943"/>
            <a:ext cx="373049" cy="373049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" name="Picture 4" descr="Map&#10;&#10;Description automatically generated">
            <a:extLst>
              <a:ext uri="{FF2B5EF4-FFF2-40B4-BE49-F238E27FC236}">
                <a16:creationId xmlns:a16="http://schemas.microsoft.com/office/drawing/2014/main" id="{60CA87EC-9B1A-6285-93DE-F4CCD7D3BE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38054" y="552156"/>
            <a:ext cx="9922066" cy="3877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741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1">
                <a:shade val="48000"/>
                <a:satMod val="110000"/>
                <a:lumMod val="40000"/>
              </a:schemeClr>
              <a:schemeClr val="bg1">
                <a:tint val="90000"/>
                <a:lumMod val="10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8">
            <a:extLst>
              <a:ext uri="{FF2B5EF4-FFF2-40B4-BE49-F238E27FC236}">
                <a16:creationId xmlns:a16="http://schemas.microsoft.com/office/drawing/2014/main" id="{576E8DBD-6DBD-4FCB-8FE8-8F0425C0B6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28" name="Freeform 11">
            <a:extLst>
              <a:ext uri="{FF2B5EF4-FFF2-40B4-BE49-F238E27FC236}">
                <a16:creationId xmlns:a16="http://schemas.microsoft.com/office/drawing/2014/main" id="{70BE0118-665B-49AC-8ED9-B29C009CED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5875" y="0"/>
            <a:ext cx="11683810" cy="6588125"/>
          </a:xfrm>
          <a:custGeom>
            <a:avLst/>
            <a:gdLst/>
            <a:ahLst/>
            <a:cxnLst/>
            <a:rect l="l" t="t" r="r" b="b"/>
            <a:pathLst>
              <a:path w="11683810" h="6588125">
                <a:moveTo>
                  <a:pt x="0" y="0"/>
                </a:moveTo>
                <a:lnTo>
                  <a:pt x="11318691" y="0"/>
                </a:lnTo>
                <a:lnTo>
                  <a:pt x="11683810" y="5976938"/>
                </a:lnTo>
                <a:lnTo>
                  <a:pt x="15875" y="6588125"/>
                </a:lnTo>
                <a:cubicBezTo>
                  <a:pt x="10583" y="4386792"/>
                  <a:pt x="5292" y="2185458"/>
                  <a:pt x="0" y="0"/>
                </a:cubicBezTo>
                <a:close/>
              </a:path>
            </a:pathLst>
          </a:custGeom>
          <a:ln>
            <a:noFill/>
          </a:ln>
          <a:effectLst>
            <a:outerShdw blurRad="101600" dist="152400" dir="4380000" algn="tl" rotWithShape="0">
              <a:srgbClr val="000000">
                <a:alpha val="43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0" name="Freeform 13">
            <a:extLst>
              <a:ext uri="{FF2B5EF4-FFF2-40B4-BE49-F238E27FC236}">
                <a16:creationId xmlns:a16="http://schemas.microsoft.com/office/drawing/2014/main" id="{DB8E4593-3024-4A7B-92FB-8114D72E57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282257"/>
            <a:ext cx="11329257" cy="2028845"/>
          </a:xfrm>
          <a:custGeom>
            <a:avLst/>
            <a:gdLst/>
            <a:ahLst/>
            <a:cxnLst/>
            <a:rect l="l" t="t" r="r" b="b"/>
            <a:pathLst>
              <a:path w="11329257" h="2028845">
                <a:moveTo>
                  <a:pt x="0" y="588520"/>
                </a:moveTo>
                <a:lnTo>
                  <a:pt x="11244075" y="0"/>
                </a:lnTo>
                <a:lnTo>
                  <a:pt x="11329257" y="1424838"/>
                </a:lnTo>
                <a:lnTo>
                  <a:pt x="0" y="2028845"/>
                </a:lnTo>
                <a:lnTo>
                  <a:pt x="0" y="58852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2" name="Freeform 25">
            <a:extLst>
              <a:ext uri="{FF2B5EF4-FFF2-40B4-BE49-F238E27FC236}">
                <a16:creationId xmlns:a16="http://schemas.microsoft.com/office/drawing/2014/main" id="{F72029E6-113E-4A42-8D29-4B796B39B9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719579" cy="456877"/>
          </a:xfrm>
          <a:custGeom>
            <a:avLst/>
            <a:gdLst/>
            <a:ahLst/>
            <a:cxnLst/>
            <a:rect l="l" t="t" r="r" b="b"/>
            <a:pathLst>
              <a:path w="8719579" h="456877">
                <a:moveTo>
                  <a:pt x="0" y="0"/>
                </a:moveTo>
                <a:lnTo>
                  <a:pt x="8719579" y="0"/>
                </a:lnTo>
                <a:lnTo>
                  <a:pt x="0" y="456877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3" name="Freeform 14">
            <a:extLst>
              <a:ext uri="{FF2B5EF4-FFF2-40B4-BE49-F238E27FC236}">
                <a16:creationId xmlns:a16="http://schemas.microsoft.com/office/drawing/2014/main" id="{FBAE6AE5-2B20-46E6-B338-A385BFF09F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-161800" y="293317"/>
            <a:ext cx="11367116" cy="5751804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34" name="5-Point Star 24">
            <a:extLst>
              <a:ext uri="{FF2B5EF4-FFF2-40B4-BE49-F238E27FC236}">
                <a16:creationId xmlns:a16="http://schemas.microsoft.com/office/drawing/2014/main" id="{4555B12C-E2CF-448D-918F-96D0958DC6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420000">
            <a:off x="4221385" y="5111356"/>
            <a:ext cx="515386" cy="515386"/>
          </a:xfrm>
          <a:prstGeom prst="star5">
            <a:avLst>
              <a:gd name="adj" fmla="val 26693"/>
              <a:gd name="hf" fmla="val 105146"/>
              <a:gd name="vf" fmla="val 110557"/>
            </a:avLst>
          </a:prstGeom>
          <a:solidFill>
            <a:schemeClr val="tx1">
              <a:alpha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5" name="Picture 20">
            <a:extLst>
              <a:ext uri="{FF2B5EF4-FFF2-40B4-BE49-F238E27FC236}">
                <a16:creationId xmlns:a16="http://schemas.microsoft.com/office/drawing/2014/main" id="{65BF2F91-B8B6-400A-961C-AF1AEDDCD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 useBgFill="1">
        <p:nvSpPr>
          <p:cNvPr id="36" name="Rectangle 22">
            <a:extLst>
              <a:ext uri="{FF2B5EF4-FFF2-40B4-BE49-F238E27FC236}">
                <a16:creationId xmlns:a16="http://schemas.microsoft.com/office/drawing/2014/main" id="{3B157DF2-FF72-4CE9-BE7D-EBD5A782CF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36666" cy="6858000"/>
          </a:xfrm>
          <a:prstGeom prst="rect">
            <a:avLst/>
          </a:prstGeom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 5">
            <a:extLst>
              <a:ext uri="{FF2B5EF4-FFF2-40B4-BE49-F238E27FC236}">
                <a16:creationId xmlns:a16="http://schemas.microsoft.com/office/drawing/2014/main" id="{3A9C03B3-AFE8-45FC-B9A1-A3CB20F7B4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8904" y="0"/>
            <a:ext cx="5308097" cy="6576643"/>
          </a:xfrm>
          <a:custGeom>
            <a:avLst/>
            <a:gdLst/>
            <a:ahLst/>
            <a:cxnLst/>
            <a:rect l="l" t="t" r="r" b="b"/>
            <a:pathLst>
              <a:path w="11367116" h="5751804">
                <a:moveTo>
                  <a:pt x="11346705" y="0"/>
                </a:moveTo>
                <a:cubicBezTo>
                  <a:pt x="11353509" y="1915114"/>
                  <a:pt x="11360312" y="3830229"/>
                  <a:pt x="11367116" y="5745343"/>
                </a:cubicBezTo>
                <a:lnTo>
                  <a:pt x="0" y="5751804"/>
                </a:lnTo>
              </a:path>
            </a:pathLst>
          </a:custGeom>
          <a:ln w="82550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92E1CCB-7150-71BF-2A52-82D834262C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7039" y="1304458"/>
            <a:ext cx="4333118" cy="29017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800"/>
              <a:t>Value per property city</a:t>
            </a:r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1193F20-27E5-4AC4-ACD4-67265B1A6A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0162" y="0"/>
            <a:ext cx="5255022" cy="226225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6D62ED33-0EFC-415C-8E4E-2A37E4209A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752622"/>
            <a:ext cx="5256685" cy="780581"/>
          </a:xfrm>
          <a:prstGeom prst="rect">
            <a:avLst/>
          </a:prstGeom>
          <a:gradFill flip="none" rotWithShape="1">
            <a:gsLst>
              <a:gs pos="34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57EE995-DC08-46F2-A1EA-015EAE44A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4412" y="450792"/>
            <a:ext cx="5634294" cy="5950008"/>
          </a:xfrm>
          <a:prstGeom prst="rect">
            <a:avLst/>
          </a:prstGeom>
          <a:solidFill>
            <a:schemeClr val="bg1"/>
          </a:solidFill>
          <a:ln w="57150" cmpd="thinThick">
            <a:noFill/>
            <a:miter lim="800000"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Chart, sunburst chart&#10;&#10;Description automatically generated">
            <a:extLst>
              <a:ext uri="{FF2B5EF4-FFF2-40B4-BE49-F238E27FC236}">
                <a16:creationId xmlns:a16="http://schemas.microsoft.com/office/drawing/2014/main" id="{FB40CE5F-153A-2252-5EA3-2911AE6B01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6120" y="1169325"/>
            <a:ext cx="5160018" cy="4513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4349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DEDB41-0B83-0DD9-D427-CE7E3C28FA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655" y="109654"/>
            <a:ext cx="9690639" cy="115196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/>
              <a:t>2019 Top </a:t>
            </a:r>
            <a:r>
              <a:rPr lang="en-US" sz="4000">
                <a:ea typeface="+mj-lt"/>
                <a:cs typeface="+mj-lt"/>
              </a:rPr>
              <a:t>LENDERS BAR CHARTS IN LOS ANGELES</a:t>
            </a:r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089C037F-D86C-6D28-88DB-810D13B68A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254" y="992300"/>
            <a:ext cx="6339471" cy="433442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4E61B3C-21CB-F7B0-87EA-FFBA2159F7B8}"/>
              </a:ext>
            </a:extLst>
          </p:cNvPr>
          <p:cNvSpPr txBox="1"/>
          <p:nvPr/>
        </p:nvSpPr>
        <p:spPr>
          <a:xfrm>
            <a:off x="6889595" y="2642839"/>
            <a:ext cx="463890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/>
              <a:t>Select Portfolio Servicing 20,434,247</a:t>
            </a:r>
          </a:p>
          <a:p>
            <a:pPr marL="285750" indent="-285750">
              <a:buFont typeface="Arial"/>
              <a:buChar char="•"/>
            </a:pPr>
            <a:r>
              <a:rPr lang="en-US" sz="2000"/>
              <a:t>Mr. Cooper, LLC. 14,449,128</a:t>
            </a:r>
          </a:p>
          <a:p>
            <a:pPr marL="285750" indent="-285750">
              <a:buFont typeface="Arial"/>
              <a:buChar char="•"/>
            </a:pPr>
            <a:r>
              <a:rPr lang="en-US" sz="2000"/>
              <a:t>Ocwen Loan Servicing, LLC. 14,437.424</a:t>
            </a:r>
          </a:p>
        </p:txBody>
      </p:sp>
    </p:spTree>
    <p:extLst>
      <p:ext uri="{BB962C8B-B14F-4D97-AF65-F5344CB8AC3E}">
        <p14:creationId xmlns:p14="http://schemas.microsoft.com/office/powerpoint/2010/main" val="23126384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8956D30-156B-E36C-1F72-1867D3DE05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655" y="109654"/>
            <a:ext cx="9690639" cy="1151965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4000"/>
              <a:t>2020 Top </a:t>
            </a:r>
            <a:r>
              <a:rPr lang="en-US" sz="4000">
                <a:ea typeface="+mj-lt"/>
                <a:cs typeface="+mj-lt"/>
              </a:rPr>
              <a:t>LENDERS BAR CHARTS IN LOS ANGELES</a:t>
            </a: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14857C0A-DB67-0A3A-0855-61E1EDB31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863" y="946317"/>
            <a:ext cx="6190785" cy="452861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0EBBBFE-0A8C-2537-3B71-AC61B45905A6}"/>
              </a:ext>
            </a:extLst>
          </p:cNvPr>
          <p:cNvSpPr txBox="1"/>
          <p:nvPr/>
        </p:nvSpPr>
        <p:spPr>
          <a:xfrm>
            <a:off x="6889595" y="2642839"/>
            <a:ext cx="4638906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000" err="1"/>
              <a:t>Nationastar</a:t>
            </a:r>
            <a:r>
              <a:rPr lang="en-US" sz="2000"/>
              <a:t> Mortgage, LLC. 21,638.247</a:t>
            </a:r>
          </a:p>
          <a:p>
            <a:pPr marL="285750" indent="-285750">
              <a:buFont typeface="Arial"/>
              <a:buChar char="•"/>
            </a:pPr>
            <a:r>
              <a:rPr lang="en-US" sz="2000"/>
              <a:t>PHH Mortgage Corp. 20,330,622</a:t>
            </a:r>
          </a:p>
          <a:p>
            <a:pPr marL="285750" indent="-285750">
              <a:buFont typeface="Arial"/>
              <a:buChar char="•"/>
            </a:pPr>
            <a:r>
              <a:rPr lang="en-US" sz="2000"/>
              <a:t>Select Portfolio Servicing. 19,802,295</a:t>
            </a:r>
          </a:p>
        </p:txBody>
      </p:sp>
    </p:spTree>
    <p:extLst>
      <p:ext uri="{BB962C8B-B14F-4D97-AF65-F5344CB8AC3E}">
        <p14:creationId xmlns:p14="http://schemas.microsoft.com/office/powerpoint/2010/main" val="15277204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EF118-C6C3-B1C6-5083-CCE6374E08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31020" y="137532"/>
            <a:ext cx="8333907" cy="1151965"/>
          </a:xfrm>
        </p:spPr>
        <p:txBody>
          <a:bodyPr/>
          <a:lstStyle/>
          <a:p>
            <a:r>
              <a:rPr lang="en-US"/>
              <a:t>Top foreclosure companies</a:t>
            </a:r>
          </a:p>
        </p:txBody>
      </p:sp>
      <p:pic>
        <p:nvPicPr>
          <p:cNvPr id="4" name="Picture 4" descr="Chart, sunburst chart&#10;&#10;Description automatically generated">
            <a:extLst>
              <a:ext uri="{FF2B5EF4-FFF2-40B4-BE49-F238E27FC236}">
                <a16:creationId xmlns:a16="http://schemas.microsoft.com/office/drawing/2014/main" id="{9F41A10F-F2C7-1514-BEA8-4262C1616A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4668" y="2698658"/>
            <a:ext cx="3579542" cy="26036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2842BDE-592E-AD7F-3D7C-C41DFFB9D30B}"/>
              </a:ext>
            </a:extLst>
          </p:cNvPr>
          <p:cNvSpPr txBox="1"/>
          <p:nvPr/>
        </p:nvSpPr>
        <p:spPr>
          <a:xfrm>
            <a:off x="2224669" y="1193181"/>
            <a:ext cx="357954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2019</a:t>
            </a:r>
          </a:p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Portfolio Servicing. 19.78%</a:t>
            </a:r>
          </a:p>
          <a:p>
            <a:pPr marL="285750" indent="-285750">
              <a:buFont typeface="Arial"/>
              <a:buChar char="•"/>
            </a:pPr>
            <a:r>
              <a:rPr lang="en-US" err="1"/>
              <a:t>Ocwne</a:t>
            </a:r>
            <a:r>
              <a:rPr lang="en-US"/>
              <a:t> Loan Serices, LLC. 14.82%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Mr. Cooper LLC. 13.05%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4C5EAD-97E3-82F3-8C69-0C134AAF95DC}"/>
              </a:ext>
            </a:extLst>
          </p:cNvPr>
          <p:cNvSpPr txBox="1"/>
          <p:nvPr/>
        </p:nvSpPr>
        <p:spPr>
          <a:xfrm>
            <a:off x="6099718" y="1221059"/>
            <a:ext cx="3579541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/>
              <a:t>2020</a:t>
            </a:r>
          </a:p>
          <a:p>
            <a:endParaRPr lang="en-US"/>
          </a:p>
          <a:p>
            <a:pPr marL="285750" indent="-285750">
              <a:buFont typeface="Arial"/>
              <a:buChar char="•"/>
            </a:pPr>
            <a:r>
              <a:rPr lang="en-US"/>
              <a:t>Nationstar Mortgage LLC. 20.22%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PHH Mortgage Corp. 20.12%</a:t>
            </a:r>
          </a:p>
          <a:p>
            <a:pPr marL="285750" indent="-285750">
              <a:buFont typeface="Arial"/>
              <a:buChar char="•"/>
            </a:pPr>
            <a:r>
              <a:rPr lang="en-US"/>
              <a:t>Portfolio Servicing. 18.98%</a:t>
            </a:r>
          </a:p>
        </p:txBody>
      </p:sp>
      <p:pic>
        <p:nvPicPr>
          <p:cNvPr id="7" name="Picture 7" descr="Chart, sunburst chart&#10;&#10;Description automatically generated">
            <a:extLst>
              <a:ext uri="{FF2B5EF4-FFF2-40B4-BE49-F238E27FC236}">
                <a16:creationId xmlns:a16="http://schemas.microsoft.com/office/drawing/2014/main" id="{2082BF58-192E-EE56-D02C-2CBEEC7E0D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718" y="2694922"/>
            <a:ext cx="3579541" cy="2611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0622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ain Event">
  <a:themeElements>
    <a:clrScheme name="Main Event">
      <a:dk1>
        <a:sysClr val="windowText" lastClr="000000"/>
      </a:dk1>
      <a:lt1>
        <a:sysClr val="window" lastClr="FFFFFF"/>
      </a:lt1>
      <a:dk2>
        <a:srgbClr val="424242"/>
      </a:dk2>
      <a:lt2>
        <a:srgbClr val="C8C8C8"/>
      </a:lt2>
      <a:accent1>
        <a:srgbClr val="B80E0F"/>
      </a:accent1>
      <a:accent2>
        <a:srgbClr val="A6987D"/>
      </a:accent2>
      <a:accent3>
        <a:srgbClr val="7F9A71"/>
      </a:accent3>
      <a:accent4>
        <a:srgbClr val="64969F"/>
      </a:accent4>
      <a:accent5>
        <a:srgbClr val="9B75B2"/>
      </a:accent5>
      <a:accent6>
        <a:srgbClr val="80737A"/>
      </a:accent6>
      <a:hlink>
        <a:srgbClr val="F21213"/>
      </a:hlink>
      <a:folHlink>
        <a:srgbClr val="B6A394"/>
      </a:folHlink>
    </a:clrScheme>
    <a:fontScheme name="Main Event">
      <a:maj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Impact" panose="020B080603090205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ain Even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blipFill>
          <a:blip xmlns:r="http://schemas.openxmlformats.org/officeDocument/2006/relationships" r:embed="rId1">
            <a:duotone>
              <a:schemeClr val="phClr">
                <a:shade val="88000"/>
                <a:lumMod val="88000"/>
              </a:schemeClr>
              <a:schemeClr val="phClr"/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25400" dist="127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0"/>
        </a:gradFill>
        <a:blipFill>
          <a:blip xmlns:r="http://schemas.openxmlformats.org/officeDocument/2006/relationships" r:embed="rId2">
            <a:duotone>
              <a:schemeClr val="phClr">
                <a:shade val="48000"/>
                <a:satMod val="110000"/>
                <a:lumMod val="40000"/>
              </a:schemeClr>
              <a:schemeClr val="phClr">
                <a:tint val="90000"/>
                <a:lumMod val="10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in Event" id="{AC372BB4-D83D-411E-B849-B641926BA760}" vid="{F1EFBDE3-1A95-4E3D-81AD-1F53D65BEA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TM04033927[[fn=Main Event]]</Template>
  <TotalTime>0</TotalTime>
  <Words>254</Words>
  <Application>Microsoft Office PowerPoint</Application>
  <PresentationFormat>Widescreen</PresentationFormat>
  <Paragraphs>40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Impact</vt:lpstr>
      <vt:lpstr>Main Event</vt:lpstr>
      <vt:lpstr>Los Angeles Housing Department</vt:lpstr>
      <vt:lpstr>Introduction </vt:lpstr>
      <vt:lpstr>PowerPoint Presentation</vt:lpstr>
      <vt:lpstr>Foreclosure stages </vt:lpstr>
      <vt:lpstr>2019 vs. 2020 GEO Map of foreclose properties in LA county </vt:lpstr>
      <vt:lpstr>Value per property city</vt:lpstr>
      <vt:lpstr>2019 Top LENDERS BAR CHARTS IN LOS ANGELES</vt:lpstr>
      <vt:lpstr>2020 Top LENDERS BAR CHARTS IN LOS ANGELES</vt:lpstr>
      <vt:lpstr>Top foreclosure companies</vt:lpstr>
      <vt:lpstr>properties foreclosure forecast</vt:lpstr>
      <vt:lpstr>Los Angeles County foreclosure 2020 data predicted by city  using regression analysis</vt:lpstr>
      <vt:lpstr>Reference 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Merchant Services</dc:creator>
  <cp:lastModifiedBy>Luis Blanco</cp:lastModifiedBy>
  <cp:revision>1</cp:revision>
  <dcterms:created xsi:type="dcterms:W3CDTF">2022-03-23T02:34:54Z</dcterms:created>
  <dcterms:modified xsi:type="dcterms:W3CDTF">2022-03-24T04:57:10Z</dcterms:modified>
</cp:coreProperties>
</file>